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8"/>
  </p:notes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108" d="100"/>
          <a:sy n="108" d="100"/>
        </p:scale>
        <p:origin x="-78" y="-144"/>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DABC6A5-B651-4405-BBD4-29BC2A35FC8E}" type="datetimeFigureOut">
              <a:rPr lang="en-US" smtClean="0"/>
              <a:t>11/4/2014</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62A6C89-5AF6-45CF-9DC5-8C0BFAF89F6B}" type="slidenum">
              <a:rPr lang="en-US" smtClean="0"/>
              <a:t>‹#›</a:t>
            </a:fld>
            <a:endParaRPr lang="en-US"/>
          </a:p>
        </p:txBody>
      </p:sp>
    </p:spTree>
    <p:extLst>
      <p:ext uri="{BB962C8B-B14F-4D97-AF65-F5344CB8AC3E}">
        <p14:creationId xmlns:p14="http://schemas.microsoft.com/office/powerpoint/2010/main" val="2269381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76655" y="428017"/>
            <a:ext cx="8229600" cy="5749047"/>
          </a:xfrm>
          <a:prstGeom prst="rect">
            <a:avLst/>
          </a:prstGeom>
        </p:spPr>
        <p:txBody>
          <a:bodyPr>
            <a:normAutofit/>
          </a:bodyPr>
          <a:lstStyle>
            <a:lvl1pPr marL="0" indent="0" algn="l">
              <a:lnSpc>
                <a:spcPct val="150000"/>
              </a:lnSpc>
              <a:buNone/>
              <a:defRPr sz="4400">
                <a:latin typeface="Comic Sans MS" panose="030F0702030302020204" pitchFamily="66"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endParaRPr lang="en-US" dirty="0"/>
          </a:p>
        </p:txBody>
      </p:sp>
      <p:sp>
        <p:nvSpPr>
          <p:cNvPr id="4" name="Date Placeholder 3"/>
          <p:cNvSpPr>
            <a:spLocks noGrp="1"/>
          </p:cNvSpPr>
          <p:nvPr>
            <p:ph type="dt" sz="half" idx="10"/>
          </p:nvPr>
        </p:nvSpPr>
        <p:spPr/>
        <p:txBody>
          <a:bodyPr/>
          <a:lstStyle>
            <a:lvl1pPr>
              <a:defRPr>
                <a:solidFill>
                  <a:schemeClr val="tx1"/>
                </a:solidFill>
              </a:defRPr>
            </a:lvl1pPr>
          </a:lstStyle>
          <a:p>
            <a:r>
              <a:rPr lang="en-US" smtClean="0"/>
              <a:t>October 2014</a:t>
            </a:r>
            <a:endParaRPr lang="en-US" dirty="0"/>
          </a:p>
        </p:txBody>
      </p:sp>
      <p:sp>
        <p:nvSpPr>
          <p:cNvPr id="5" name="Footer Placeholder 4"/>
          <p:cNvSpPr>
            <a:spLocks noGrp="1"/>
          </p:cNvSpPr>
          <p:nvPr>
            <p:ph type="ftr" sz="quarter" idx="11"/>
          </p:nvPr>
        </p:nvSpPr>
        <p:spPr>
          <a:xfrm>
            <a:off x="2999767" y="6356351"/>
            <a:ext cx="3086100" cy="365125"/>
          </a:xfrm>
        </p:spPr>
        <p:txBody>
          <a:bodyPr/>
          <a:lstStyle>
            <a:lvl1pPr>
              <a:defRPr>
                <a:solidFill>
                  <a:schemeClr val="tx1"/>
                </a:solidFill>
              </a:defRPr>
            </a:lvl1pPr>
          </a:lstStyle>
          <a:p>
            <a:r>
              <a:rPr lang="en-US" smtClean="0"/>
              <a:t>Secondary Science - Biology</a:t>
            </a:r>
            <a:endParaRPr lang="en-US" dirty="0"/>
          </a:p>
        </p:txBody>
      </p:sp>
    </p:spTree>
    <p:extLst>
      <p:ext uri="{BB962C8B-B14F-4D97-AF65-F5344CB8AC3E}">
        <p14:creationId xmlns:p14="http://schemas.microsoft.com/office/powerpoint/2010/main" val="3971777256"/>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ontent Standar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76655" y="428017"/>
            <a:ext cx="8229600" cy="5749047"/>
          </a:xfrm>
          <a:prstGeom prst="rect">
            <a:avLst/>
          </a:prstGeom>
        </p:spPr>
        <p:txBody>
          <a:bodyPr>
            <a:normAutofit/>
          </a:bodyPr>
          <a:lstStyle>
            <a:lvl1pPr marL="0" indent="0" algn="l">
              <a:lnSpc>
                <a:spcPct val="150000"/>
              </a:lnSpc>
              <a:buNone/>
              <a:defRPr sz="4400">
                <a:latin typeface="Comic Sans MS" panose="030F0702030302020204" pitchFamily="66"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endParaRPr lang="en-US" dirty="0"/>
          </a:p>
        </p:txBody>
      </p:sp>
      <p:sp>
        <p:nvSpPr>
          <p:cNvPr id="4" name="Date Placeholder 3"/>
          <p:cNvSpPr>
            <a:spLocks noGrp="1"/>
          </p:cNvSpPr>
          <p:nvPr>
            <p:ph type="dt" sz="half" idx="10"/>
          </p:nvPr>
        </p:nvSpPr>
        <p:spPr/>
        <p:txBody>
          <a:bodyPr/>
          <a:lstStyle>
            <a:lvl1pPr>
              <a:defRPr>
                <a:solidFill>
                  <a:schemeClr val="tx1"/>
                </a:solidFill>
              </a:defRPr>
            </a:lvl1pPr>
          </a:lstStyle>
          <a:p>
            <a:r>
              <a:rPr lang="en-US" smtClean="0"/>
              <a:t>October 2014</a:t>
            </a:r>
            <a:endParaRPr lang="en-US" dirty="0"/>
          </a:p>
        </p:txBody>
      </p:sp>
      <p:sp>
        <p:nvSpPr>
          <p:cNvPr id="5" name="Footer Placeholder 4"/>
          <p:cNvSpPr>
            <a:spLocks noGrp="1"/>
          </p:cNvSpPr>
          <p:nvPr>
            <p:ph type="ftr" sz="quarter" idx="11"/>
          </p:nvPr>
        </p:nvSpPr>
        <p:spPr>
          <a:xfrm>
            <a:off x="2999767" y="6356351"/>
            <a:ext cx="3086100" cy="365125"/>
          </a:xfrm>
        </p:spPr>
        <p:txBody>
          <a:bodyPr/>
          <a:lstStyle>
            <a:lvl1pPr>
              <a:defRPr>
                <a:solidFill>
                  <a:schemeClr val="tx1"/>
                </a:solidFill>
              </a:defRPr>
            </a:lvl1pPr>
          </a:lstStyle>
          <a:p>
            <a:r>
              <a:rPr lang="en-US" smtClean="0"/>
              <a:t>Secondary Science - Biology</a:t>
            </a:r>
            <a:endParaRPr lang="en-US" dirty="0"/>
          </a:p>
        </p:txBody>
      </p:sp>
    </p:spTree>
    <p:extLst>
      <p:ext uri="{BB962C8B-B14F-4D97-AF65-F5344CB8AC3E}">
        <p14:creationId xmlns:p14="http://schemas.microsoft.com/office/powerpoint/2010/main" val="16298835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rocess Skill">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76655" y="428017"/>
            <a:ext cx="8229600" cy="5749047"/>
          </a:xfrm>
          <a:prstGeom prst="rect">
            <a:avLst/>
          </a:prstGeom>
        </p:spPr>
        <p:txBody>
          <a:bodyPr>
            <a:normAutofit/>
          </a:bodyPr>
          <a:lstStyle>
            <a:lvl1pPr marL="0" indent="0" algn="l">
              <a:lnSpc>
                <a:spcPct val="150000"/>
              </a:lnSpc>
              <a:buNone/>
              <a:defRPr sz="4400">
                <a:latin typeface="Comic Sans MS" panose="030F0702030302020204" pitchFamily="66"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endParaRPr lang="en-US" dirty="0"/>
          </a:p>
        </p:txBody>
      </p:sp>
      <p:sp>
        <p:nvSpPr>
          <p:cNvPr id="4" name="Date Placeholder 3"/>
          <p:cNvSpPr>
            <a:spLocks noGrp="1"/>
          </p:cNvSpPr>
          <p:nvPr>
            <p:ph type="dt" sz="half" idx="10"/>
          </p:nvPr>
        </p:nvSpPr>
        <p:spPr/>
        <p:txBody>
          <a:bodyPr/>
          <a:lstStyle>
            <a:lvl1pPr>
              <a:defRPr>
                <a:solidFill>
                  <a:schemeClr val="tx1"/>
                </a:solidFill>
              </a:defRPr>
            </a:lvl1pPr>
          </a:lstStyle>
          <a:p>
            <a:r>
              <a:rPr lang="en-US" smtClean="0"/>
              <a:t>October 2014</a:t>
            </a:r>
            <a:endParaRPr lang="en-US" dirty="0"/>
          </a:p>
        </p:txBody>
      </p:sp>
      <p:sp>
        <p:nvSpPr>
          <p:cNvPr id="5" name="Footer Placeholder 4"/>
          <p:cNvSpPr>
            <a:spLocks noGrp="1"/>
          </p:cNvSpPr>
          <p:nvPr>
            <p:ph type="ftr" sz="quarter" idx="11"/>
          </p:nvPr>
        </p:nvSpPr>
        <p:spPr>
          <a:xfrm>
            <a:off x="2999767" y="6356351"/>
            <a:ext cx="3086100" cy="365125"/>
          </a:xfrm>
        </p:spPr>
        <p:txBody>
          <a:bodyPr/>
          <a:lstStyle>
            <a:lvl1pPr>
              <a:defRPr>
                <a:solidFill>
                  <a:schemeClr val="tx1"/>
                </a:solidFill>
              </a:defRPr>
            </a:lvl1pPr>
          </a:lstStyle>
          <a:p>
            <a:r>
              <a:rPr lang="en-US" smtClean="0"/>
              <a:t>Secondary Science - Biology</a:t>
            </a:r>
            <a:endParaRPr lang="en-US" dirty="0"/>
          </a:p>
        </p:txBody>
      </p:sp>
      <p:sp>
        <p:nvSpPr>
          <p:cNvPr id="6" name="Date Placeholder 3"/>
          <p:cNvSpPr txBox="1">
            <a:spLocks/>
          </p:cNvSpPr>
          <p:nvPr userDrawn="1"/>
        </p:nvSpPr>
        <p:spPr>
          <a:xfrm>
            <a:off x="6648855" y="6356351"/>
            <a:ext cx="2057400" cy="365125"/>
          </a:xfrm>
          <a:prstGeom prst="rect">
            <a:avLst/>
          </a:prstGeom>
        </p:spPr>
        <p:txBody>
          <a:bodyPr vert="horz" lIns="91440" tIns="45720" rIns="91440" bIns="45720" rtlCol="0" anchor="ctr"/>
          <a:lstStyle>
            <a:defPPr>
              <a:defRPr lang="en-US"/>
            </a:defPPr>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dirty="0" smtClean="0"/>
              <a:t>Process Skill</a:t>
            </a:r>
            <a:endParaRPr lang="en-US" dirty="0"/>
          </a:p>
        </p:txBody>
      </p:sp>
    </p:spTree>
    <p:extLst>
      <p:ext uri="{BB962C8B-B14F-4D97-AF65-F5344CB8AC3E}">
        <p14:creationId xmlns:p14="http://schemas.microsoft.com/office/powerpoint/2010/main" val="1459054814"/>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smtClean="0"/>
              <a:t>October 2014</a:t>
            </a:r>
            <a:endParaRPr lang="en-US" dirty="0"/>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Secondary Science - Biology</a:t>
            </a:r>
            <a:endParaRPr lang="en-US" dirty="0"/>
          </a:p>
        </p:txBody>
      </p:sp>
      <p:sp>
        <p:nvSpPr>
          <p:cNvPr id="7" name="Subtitle 2"/>
          <p:cNvSpPr txBox="1">
            <a:spLocks/>
          </p:cNvSpPr>
          <p:nvPr userDrawn="1"/>
        </p:nvSpPr>
        <p:spPr>
          <a:xfrm>
            <a:off x="476655" y="428017"/>
            <a:ext cx="8229600" cy="5749047"/>
          </a:xfrm>
          <a:prstGeom prst="rect">
            <a:avLst/>
          </a:prstGeom>
        </p:spPr>
        <p:txBody>
          <a:bodyPr>
            <a:normAutofit/>
          </a:bodyPr>
          <a:lstStyle>
            <a:lvl1pPr marL="0" indent="0" algn="l" defTabSz="914400" rtl="0" eaLnBrk="1" latinLnBrk="0" hangingPunct="1">
              <a:lnSpc>
                <a:spcPct val="90000"/>
              </a:lnSpc>
              <a:spcBef>
                <a:spcPts val="1000"/>
              </a:spcBef>
              <a:buFont typeface="Arial" panose="020B0604020202020204" pitchFamily="34" charset="0"/>
              <a:buNone/>
              <a:defRPr sz="3600" kern="1200">
                <a:solidFill>
                  <a:schemeClr val="tx1"/>
                </a:solidFill>
                <a:latin typeface="Comic Sans MS" panose="030F0702030302020204" pitchFamily="66" charset="0"/>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endParaRPr lang="en-US" dirty="0"/>
          </a:p>
        </p:txBody>
      </p:sp>
    </p:spTree>
    <p:extLst>
      <p:ext uri="{BB962C8B-B14F-4D97-AF65-F5344CB8AC3E}">
        <p14:creationId xmlns:p14="http://schemas.microsoft.com/office/powerpoint/2010/main" val="148053184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Lst>
  <p:timing>
    <p:tnLst>
      <p:par>
        <p:cTn id="1" dur="indefinite" restart="never" nodeType="tmRoot"/>
      </p:par>
    </p:tnLst>
  </p:timing>
  <p:hf sldNum="0"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0" indent="0" algn="l" defTabSz="914400" rtl="0" eaLnBrk="1" latinLnBrk="0" hangingPunct="1">
        <a:lnSpc>
          <a:spcPct val="90000"/>
        </a:lnSpc>
        <a:spcBef>
          <a:spcPts val="1000"/>
        </a:spcBef>
        <a:buFont typeface="Arial" panose="020B0604020202020204" pitchFamily="34" charset="0"/>
        <a:buNone/>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demonstrate safe practices during laboratory and field investigations.[BIO.1A]</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dirty="0" smtClean="0"/>
              <a:t>Secondary Science - Biology</a:t>
            </a:r>
            <a:endParaRPr lang="en-US" dirty="0"/>
          </a:p>
        </p:txBody>
      </p:sp>
    </p:spTree>
    <p:extLst>
      <p:ext uri="{BB962C8B-B14F-4D97-AF65-F5344CB8AC3E}">
        <p14:creationId xmlns:p14="http://schemas.microsoft.com/office/powerpoint/2010/main" val="65011878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85000" lnSpcReduction="10000"/>
          </a:bodyPr>
          <a:lstStyle/>
          <a:p>
            <a:r>
              <a:rPr lang="en-US" dirty="0"/>
              <a:t>communicate valid conclusions supported by the data through methods such as lab reports, labeled drawings, graphic organizers, journals, summaries, oral reports, and technology-based reports.[BIO.2H]</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Secondary Science - Biology</a:t>
            </a:r>
            <a:endParaRPr lang="en-US" dirty="0"/>
          </a:p>
        </p:txBody>
      </p:sp>
    </p:spTree>
    <p:extLst>
      <p:ext uri="{BB962C8B-B14F-4D97-AF65-F5344CB8AC3E}">
        <p14:creationId xmlns:p14="http://schemas.microsoft.com/office/powerpoint/2010/main" val="190566362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70000" lnSpcReduction="20000"/>
          </a:bodyPr>
          <a:lstStyle/>
          <a:p>
            <a:r>
              <a:rPr lang="en-US" dirty="0"/>
              <a:t>in all fields of science, analyze, evaluate, and critique scientific explanations by using empirical evidence, logical reasoning, and experimental and observational testing, including examining all sides of scientific evidence of those scientific explanations, so as to encourage critical thinking by the student.[BIO.3A]</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Secondary Science - Biology</a:t>
            </a:r>
            <a:endParaRPr lang="en-US" dirty="0"/>
          </a:p>
        </p:txBody>
      </p:sp>
    </p:spTree>
    <p:extLst>
      <p:ext uri="{BB962C8B-B14F-4D97-AF65-F5344CB8AC3E}">
        <p14:creationId xmlns:p14="http://schemas.microsoft.com/office/powerpoint/2010/main" val="284038890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92500"/>
          </a:bodyPr>
          <a:lstStyle/>
          <a:p>
            <a:r>
              <a:rPr lang="en-US" dirty="0"/>
              <a:t>communicate and apply scientific information extracted from various sources such as current events, news reports, published journal articles, and marketing materials.[BIO.3B]</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Secondary Science - Biology</a:t>
            </a:r>
            <a:endParaRPr lang="en-US" dirty="0"/>
          </a:p>
        </p:txBody>
      </p:sp>
    </p:spTree>
    <p:extLst>
      <p:ext uri="{BB962C8B-B14F-4D97-AF65-F5344CB8AC3E}">
        <p14:creationId xmlns:p14="http://schemas.microsoft.com/office/powerpoint/2010/main" val="245436762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draw inferences based on data related to promotional materials for products and services.[BIO.3C]</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Secondary Science - Biology</a:t>
            </a:r>
            <a:endParaRPr lang="en-US" dirty="0"/>
          </a:p>
        </p:txBody>
      </p:sp>
    </p:spTree>
    <p:extLst>
      <p:ext uri="{BB962C8B-B14F-4D97-AF65-F5344CB8AC3E}">
        <p14:creationId xmlns:p14="http://schemas.microsoft.com/office/powerpoint/2010/main" val="199022782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evaluate the impact of scientific research on society and the environment.[BIO.3D]</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Secondary Science - Biology</a:t>
            </a:r>
            <a:endParaRPr lang="en-US" dirty="0"/>
          </a:p>
        </p:txBody>
      </p:sp>
    </p:spTree>
    <p:extLst>
      <p:ext uri="{BB962C8B-B14F-4D97-AF65-F5344CB8AC3E}">
        <p14:creationId xmlns:p14="http://schemas.microsoft.com/office/powerpoint/2010/main" val="374625323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evaluate models according to their limitations in representing biological objects or events.[BIO.3E]</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Secondary Science - Biology</a:t>
            </a:r>
            <a:endParaRPr lang="en-US" dirty="0"/>
          </a:p>
        </p:txBody>
      </p:sp>
    </p:spTree>
    <p:extLst>
      <p:ext uri="{BB962C8B-B14F-4D97-AF65-F5344CB8AC3E}">
        <p14:creationId xmlns:p14="http://schemas.microsoft.com/office/powerpoint/2010/main" val="185362651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research and describe the history of biology and contributions of scientists.[BIO.3F]</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Secondary Science - Biology</a:t>
            </a:r>
            <a:endParaRPr lang="en-US" dirty="0"/>
          </a:p>
        </p:txBody>
      </p:sp>
    </p:spTree>
    <p:extLst>
      <p:ext uri="{BB962C8B-B14F-4D97-AF65-F5344CB8AC3E}">
        <p14:creationId xmlns:p14="http://schemas.microsoft.com/office/powerpoint/2010/main" val="40367080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demonstrate an understanding of the use and conservation of resources and the proper disposal or recycling of materials.[BIO.1B]</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Secondary Science - Biology</a:t>
            </a:r>
            <a:endParaRPr lang="en-US" dirty="0"/>
          </a:p>
        </p:txBody>
      </p:sp>
    </p:spTree>
    <p:extLst>
      <p:ext uri="{BB962C8B-B14F-4D97-AF65-F5344CB8AC3E}">
        <p14:creationId xmlns:p14="http://schemas.microsoft.com/office/powerpoint/2010/main" val="36271185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know the definition of science and understand that it has limitations, as specified in subsection (b)(2) of this section.[BIO.2A]</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Secondary Science - Biology</a:t>
            </a:r>
            <a:endParaRPr lang="en-US" dirty="0"/>
          </a:p>
        </p:txBody>
      </p:sp>
    </p:spTree>
    <p:extLst>
      <p:ext uri="{BB962C8B-B14F-4D97-AF65-F5344CB8AC3E}">
        <p14:creationId xmlns:p14="http://schemas.microsoft.com/office/powerpoint/2010/main" val="39346494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77500" lnSpcReduction="20000"/>
          </a:bodyPr>
          <a:lstStyle/>
          <a:p>
            <a:r>
              <a:rPr lang="en-US" dirty="0"/>
              <a:t>know that hypotheses are tentative and testable statements that must be capable of being supported or not supported by observational evidence. Hypotheses of durable explanatory power which have been tested over a wide variety of conditions are incorporated into theories.[BIO.2B]</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Secondary Science - Biology</a:t>
            </a:r>
            <a:endParaRPr lang="en-US" dirty="0"/>
          </a:p>
        </p:txBody>
      </p:sp>
    </p:spTree>
    <p:extLst>
      <p:ext uri="{BB962C8B-B14F-4D97-AF65-F5344CB8AC3E}">
        <p14:creationId xmlns:p14="http://schemas.microsoft.com/office/powerpoint/2010/main" val="30427052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70000" lnSpcReduction="20000"/>
          </a:bodyPr>
          <a:lstStyle/>
          <a:p>
            <a:r>
              <a:rPr lang="en-US" dirty="0"/>
              <a:t>know scientific theories are based on natural and physical phenomena and are capable of being tested by multiple independent researchers. Unlike hypotheses, scientific theories are well-established and highly-reliable explanations, but they may be subject to change as new areas of science and new technologies are developed.[BIO.2C]</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Secondary Science - Biology</a:t>
            </a:r>
            <a:endParaRPr lang="en-US" dirty="0"/>
          </a:p>
        </p:txBody>
      </p:sp>
    </p:spTree>
    <p:extLst>
      <p:ext uri="{BB962C8B-B14F-4D97-AF65-F5344CB8AC3E}">
        <p14:creationId xmlns:p14="http://schemas.microsoft.com/office/powerpoint/2010/main" val="9161660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distinguish between scientific hypotheses and scientific theories.[BIO.2D]</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Secondary Science - Biology</a:t>
            </a:r>
            <a:endParaRPr lang="en-US" dirty="0"/>
          </a:p>
        </p:txBody>
      </p:sp>
    </p:spTree>
    <p:extLst>
      <p:ext uri="{BB962C8B-B14F-4D97-AF65-F5344CB8AC3E}">
        <p14:creationId xmlns:p14="http://schemas.microsoft.com/office/powerpoint/2010/main" val="30455954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85000" lnSpcReduction="10000"/>
          </a:bodyPr>
          <a:lstStyle/>
          <a:p>
            <a:r>
              <a:rPr lang="en-US" dirty="0"/>
              <a:t>plan and implement descriptive, comparative, and experimental investigations, including asking questions, formulating testable hypotheses, and selecting equipment and technology.[BIO.2E]</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Secondary Science - Biology</a:t>
            </a:r>
            <a:endParaRPr lang="en-US" dirty="0"/>
          </a:p>
        </p:txBody>
      </p:sp>
    </p:spTree>
    <p:extLst>
      <p:ext uri="{BB962C8B-B14F-4D97-AF65-F5344CB8AC3E}">
        <p14:creationId xmlns:p14="http://schemas.microsoft.com/office/powerpoint/2010/main" val="493252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47500" lnSpcReduction="20000"/>
          </a:bodyPr>
          <a:lstStyle/>
          <a:p>
            <a:r>
              <a:rPr lang="en-US" dirty="0"/>
              <a:t>collect and organize qualitative and quantitative data and make measurements with accuracy and precision using tools such as calculators, spreadsheet software, data-collecting probes, computers, standard laboratory glassware, microscopes, various prepared slides, stereoscopes, metric rulers, electronic balances, gel electrophoresis apparatuses, </a:t>
            </a:r>
            <a:r>
              <a:rPr lang="en-US" dirty="0" err="1"/>
              <a:t>micropipettors</a:t>
            </a:r>
            <a:r>
              <a:rPr lang="en-US" dirty="0"/>
              <a:t>, hand lenses, Celsius thermometers, hot plates, lab notebooks or journals, timing devices, cameras, Petri dishes, lab incubators, dissection equipment, meter sticks, and models, diagrams, or samples of biological specimens or structures.[BIO.2F]</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Secondary Science - Biology</a:t>
            </a:r>
            <a:endParaRPr lang="en-US" dirty="0"/>
          </a:p>
        </p:txBody>
      </p:sp>
    </p:spTree>
    <p:extLst>
      <p:ext uri="{BB962C8B-B14F-4D97-AF65-F5344CB8AC3E}">
        <p14:creationId xmlns:p14="http://schemas.microsoft.com/office/powerpoint/2010/main" val="25538691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analyze, evaluate, make inferences, and predict trends from data.[BIO.2G]</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Secondary Science - Biology</a:t>
            </a:r>
            <a:endParaRPr lang="en-US" dirty="0"/>
          </a:p>
        </p:txBody>
      </p:sp>
    </p:spTree>
    <p:extLst>
      <p:ext uri="{BB962C8B-B14F-4D97-AF65-F5344CB8AC3E}">
        <p14:creationId xmlns:p14="http://schemas.microsoft.com/office/powerpoint/2010/main" val="711271632"/>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54</TotalTime>
  <Words>572</Words>
  <Application>Microsoft Office PowerPoint</Application>
  <PresentationFormat>On-screen Show (4:3)</PresentationFormat>
  <Paragraphs>48</Paragraphs>
  <Slides>16</Slides>
  <Notes>0</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Caviness, Crysten</dc:creator>
  <cp:lastModifiedBy>Internal User</cp:lastModifiedBy>
  <cp:revision>8</cp:revision>
  <dcterms:created xsi:type="dcterms:W3CDTF">2014-10-20T16:17:28Z</dcterms:created>
  <dcterms:modified xsi:type="dcterms:W3CDTF">2014-11-04T16:13:31Z</dcterms:modified>
</cp:coreProperties>
</file>